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34578" autoAdjust="0"/>
    <p:restoredTop sz="86444" autoAdjust="0"/>
  </p:normalViewPr>
  <p:slideViewPr>
    <p:cSldViewPr>
      <p:cViewPr varScale="1">
        <p:scale>
          <a:sx n="74" d="100"/>
          <a:sy n="74" d="100"/>
        </p:scale>
        <p:origin x="-87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1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14E7F81-D9F5-4C8E-88C7-0C49D8640F81}" type="doc">
      <dgm:prSet loTypeId="urn:microsoft.com/office/officeart/2005/8/layout/vList5" loCatId="list" qsTypeId="urn:microsoft.com/office/officeart/2005/8/quickstyle/simple5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4342A06D-66B4-4460-8787-2015A4FA799E}">
      <dgm:prSet custT="1"/>
      <dgm:spPr/>
      <dgm:t>
        <a:bodyPr/>
        <a:lstStyle/>
        <a:p>
          <a:pPr rtl="0"/>
          <a:r>
            <a:rPr lang="en-GB" sz="1600" b="1" dirty="0" smtClean="0"/>
            <a:t>Plan of action</a:t>
          </a:r>
          <a:r>
            <a:rPr lang="en-US" sz="1500" dirty="0" smtClean="0"/>
            <a:t/>
          </a:r>
          <a:br>
            <a:rPr lang="en-US" sz="1500" dirty="0" smtClean="0"/>
          </a:br>
          <a:endParaRPr lang="en-US" sz="1500" dirty="0"/>
        </a:p>
      </dgm:t>
    </dgm:pt>
    <dgm:pt modelId="{86F9931A-4FD9-42EA-A277-F0435332939A}" type="parTrans" cxnId="{BAB60A05-D79B-41EE-8DD7-15CA34F850E9}">
      <dgm:prSet/>
      <dgm:spPr/>
      <dgm:t>
        <a:bodyPr/>
        <a:lstStyle/>
        <a:p>
          <a:endParaRPr lang="en-US"/>
        </a:p>
      </dgm:t>
    </dgm:pt>
    <dgm:pt modelId="{DD68F0EE-76E8-4235-AC6A-2384BB1E63FD}" type="sibTrans" cxnId="{BAB60A05-D79B-41EE-8DD7-15CA34F850E9}">
      <dgm:prSet/>
      <dgm:spPr/>
      <dgm:t>
        <a:bodyPr/>
        <a:lstStyle/>
        <a:p>
          <a:endParaRPr lang="en-US"/>
        </a:p>
      </dgm:t>
    </dgm:pt>
    <dgm:pt modelId="{886D5E56-C668-4BD5-BB4B-11B044F3A840}" type="pres">
      <dgm:prSet presAssocID="{714E7F81-D9F5-4C8E-88C7-0C49D8640F8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E3A6D26-B0BA-43B9-86DD-60FE6E6E2482}" type="pres">
      <dgm:prSet presAssocID="{4342A06D-66B4-4460-8787-2015A4FA799E}" presName="linNode" presStyleCnt="0"/>
      <dgm:spPr/>
      <dgm:t>
        <a:bodyPr/>
        <a:lstStyle/>
        <a:p>
          <a:endParaRPr lang="en-US"/>
        </a:p>
      </dgm:t>
    </dgm:pt>
    <dgm:pt modelId="{2C73A3F4-F24C-416E-A7C6-6CCF84C346AD}" type="pres">
      <dgm:prSet presAssocID="{4342A06D-66B4-4460-8787-2015A4FA799E}" presName="parentText" presStyleLbl="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AB60A05-D79B-41EE-8DD7-15CA34F850E9}" srcId="{714E7F81-D9F5-4C8E-88C7-0C49D8640F81}" destId="{4342A06D-66B4-4460-8787-2015A4FA799E}" srcOrd="0" destOrd="0" parTransId="{86F9931A-4FD9-42EA-A277-F0435332939A}" sibTransId="{DD68F0EE-76E8-4235-AC6A-2384BB1E63FD}"/>
    <dgm:cxn modelId="{637B93B4-1F01-4040-B175-9A0590BC0A21}" type="presOf" srcId="{714E7F81-D9F5-4C8E-88C7-0C49D8640F81}" destId="{886D5E56-C668-4BD5-BB4B-11B044F3A840}" srcOrd="0" destOrd="0" presId="urn:microsoft.com/office/officeart/2005/8/layout/vList5"/>
    <dgm:cxn modelId="{294A531E-9C5C-45EE-8FD7-E712A44D8CA3}" type="presOf" srcId="{4342A06D-66B4-4460-8787-2015A4FA799E}" destId="{2C73A3F4-F24C-416E-A7C6-6CCF84C346AD}" srcOrd="0" destOrd="0" presId="urn:microsoft.com/office/officeart/2005/8/layout/vList5"/>
    <dgm:cxn modelId="{5AF06734-5A51-4DAD-B3FC-58B4C7D113D2}" type="presParOf" srcId="{886D5E56-C668-4BD5-BB4B-11B044F3A840}" destId="{2E3A6D26-B0BA-43B9-86DD-60FE6E6E2482}" srcOrd="0" destOrd="0" presId="urn:microsoft.com/office/officeart/2005/8/layout/vList5"/>
    <dgm:cxn modelId="{D515A72F-3798-4D1F-8C4A-4279C4C3E51E}" type="presParOf" srcId="{2E3A6D26-B0BA-43B9-86DD-60FE6E6E2482}" destId="{2C73A3F4-F24C-416E-A7C6-6CCF84C346AD}" srcOrd="0" destOrd="0" presId="urn:microsoft.com/office/officeart/2005/8/layout/vList5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86F75-5F1B-4B89-81F7-BA1145A810D2}" type="datetimeFigureOut">
              <a:rPr lang="en-US" smtClean="0"/>
              <a:pPr/>
              <a:t>8/27/2009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17A3E-3F74-4A35-9ACC-E132193F85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86F75-5F1B-4B89-81F7-BA1145A810D2}" type="datetimeFigureOut">
              <a:rPr lang="en-US" smtClean="0"/>
              <a:pPr/>
              <a:t>8/27/2009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17A3E-3F74-4A35-9ACC-E132193F85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86F75-5F1B-4B89-81F7-BA1145A810D2}" type="datetimeFigureOut">
              <a:rPr lang="en-US" smtClean="0"/>
              <a:pPr/>
              <a:t>8/27/2009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17A3E-3F74-4A35-9ACC-E132193F85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86F75-5F1B-4B89-81F7-BA1145A810D2}" type="datetimeFigureOut">
              <a:rPr lang="en-US" smtClean="0"/>
              <a:pPr/>
              <a:t>8/27/2009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17A3E-3F74-4A35-9ACC-E132193F85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86F75-5F1B-4B89-81F7-BA1145A810D2}" type="datetimeFigureOut">
              <a:rPr lang="en-US" smtClean="0"/>
              <a:pPr/>
              <a:t>8/27/2009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17A3E-3F74-4A35-9ACC-E132193F85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86F75-5F1B-4B89-81F7-BA1145A810D2}" type="datetimeFigureOut">
              <a:rPr lang="en-US" smtClean="0"/>
              <a:pPr/>
              <a:t>8/27/2009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17A3E-3F74-4A35-9ACC-E132193F85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86F75-5F1B-4B89-81F7-BA1145A810D2}" type="datetimeFigureOut">
              <a:rPr lang="en-US" smtClean="0"/>
              <a:pPr/>
              <a:t>8/27/2009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17A3E-3F74-4A35-9ACC-E132193F85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86F75-5F1B-4B89-81F7-BA1145A810D2}" type="datetimeFigureOut">
              <a:rPr lang="en-US" smtClean="0"/>
              <a:pPr/>
              <a:t>8/27/2009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17A3E-3F74-4A35-9ACC-E132193F85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86F75-5F1B-4B89-81F7-BA1145A810D2}" type="datetimeFigureOut">
              <a:rPr lang="en-US" smtClean="0"/>
              <a:pPr/>
              <a:t>8/27/2009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17A3E-3F74-4A35-9ACC-E132193F85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86F75-5F1B-4B89-81F7-BA1145A810D2}" type="datetimeFigureOut">
              <a:rPr lang="en-US" smtClean="0"/>
              <a:pPr/>
              <a:t>8/27/2009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17A3E-3F74-4A35-9ACC-E132193F85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86F75-5F1B-4B89-81F7-BA1145A810D2}" type="datetimeFigureOut">
              <a:rPr lang="en-US" smtClean="0"/>
              <a:pPr/>
              <a:t>8/27/2009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17A3E-3F74-4A35-9ACC-E132193F85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286F75-5F1B-4B89-81F7-BA1145A810D2}" type="datetimeFigureOut">
              <a:rPr lang="en-US" smtClean="0"/>
              <a:pPr/>
              <a:t>8/27/2009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A17A3E-3F74-4A35-9ACC-E132193F851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0" y="3886200"/>
            <a:ext cx="6400800" cy="1752600"/>
          </a:xfrm>
        </p:spPr>
        <p:txBody>
          <a:bodyPr>
            <a:normAutofit fontScale="25000" lnSpcReduction="20000"/>
          </a:bodyPr>
          <a:lstStyle/>
          <a:p>
            <a:r>
              <a:rPr lang="en-GB" smtClean="0"/>
              <a:t> </a:t>
            </a:r>
            <a:endParaRPr lang="en-US" smtClean="0"/>
          </a:p>
          <a:p>
            <a:r>
              <a:rPr lang="en-GB" smtClean="0"/>
              <a:t> </a:t>
            </a:r>
            <a:endParaRPr lang="en-US" smtClean="0"/>
          </a:p>
          <a:p>
            <a:r>
              <a:rPr lang="en-GB" smtClean="0"/>
              <a:t> </a:t>
            </a:r>
            <a:endParaRPr lang="en-US" smtClean="0"/>
          </a:p>
          <a:p>
            <a:r>
              <a:rPr lang="en-GB" smtClean="0"/>
              <a:t> </a:t>
            </a:r>
            <a:endParaRPr lang="en-US" smtClean="0"/>
          </a:p>
          <a:p>
            <a:r>
              <a:rPr lang="en-GB" smtClean="0"/>
              <a:t> </a:t>
            </a:r>
            <a:endParaRPr lang="en-US" smtClean="0"/>
          </a:p>
          <a:p>
            <a:r>
              <a:rPr lang="en-GB" smtClean="0"/>
              <a:t> </a:t>
            </a:r>
            <a:endParaRPr lang="en-US" smtClean="0"/>
          </a:p>
          <a:p>
            <a:r>
              <a:rPr lang="en-GB" smtClean="0"/>
              <a:t> </a:t>
            </a:r>
            <a:endParaRPr lang="en-US" smtClean="0"/>
          </a:p>
          <a:p>
            <a:endParaRPr lang="en-US" smtClean="0"/>
          </a:p>
          <a:p>
            <a:r>
              <a:rPr lang="en-GB" smtClean="0"/>
              <a:t> </a:t>
            </a:r>
            <a:endParaRPr lang="en-US" smtClean="0"/>
          </a:p>
          <a:p>
            <a:r>
              <a:rPr lang="en-GB" smtClean="0"/>
              <a:t> </a:t>
            </a:r>
            <a:endParaRPr lang="en-US" smtClean="0"/>
          </a:p>
          <a:p>
            <a:r>
              <a:rPr lang="en-GB" smtClean="0"/>
              <a:t> </a:t>
            </a:r>
            <a:endParaRPr lang="en-US" smtClean="0"/>
          </a:p>
          <a:p>
            <a:r>
              <a:rPr lang="en-GB" smtClean="0"/>
              <a:t> </a:t>
            </a:r>
            <a:endParaRPr lang="en-US" smtClean="0"/>
          </a:p>
          <a:p>
            <a:r>
              <a:rPr lang="en-GB" smtClean="0"/>
              <a:t> </a:t>
            </a:r>
            <a:endParaRPr lang="en-US" smtClean="0"/>
          </a:p>
          <a:p>
            <a:r>
              <a:rPr lang="en-GB" smtClean="0"/>
              <a:t> </a:t>
            </a:r>
            <a:endParaRPr lang="en-US" smtClean="0"/>
          </a:p>
          <a:p>
            <a:r>
              <a:rPr lang="en-GB" smtClean="0"/>
              <a:t> </a:t>
            </a:r>
            <a:endParaRPr lang="en-US" smtClean="0"/>
          </a:p>
          <a:p>
            <a:r>
              <a:rPr lang="en-GB" smtClean="0"/>
              <a:t> </a:t>
            </a:r>
            <a:endParaRPr lang="en-US" smtClean="0"/>
          </a:p>
          <a:p>
            <a:r>
              <a:rPr lang="en-GB" smtClean="0"/>
              <a:t> </a:t>
            </a:r>
            <a:endParaRPr lang="en-US" smtClean="0"/>
          </a:p>
          <a:p>
            <a:r>
              <a:rPr lang="en-GB" smtClean="0"/>
              <a:t> </a:t>
            </a:r>
            <a:endParaRPr lang="en-US" smtClean="0"/>
          </a:p>
          <a:p>
            <a:r>
              <a:rPr lang="en-GB" smtClean="0"/>
              <a:t> </a:t>
            </a:r>
            <a:endParaRPr lang="en-US" smtClean="0"/>
          </a:p>
          <a:p>
            <a:r>
              <a:rPr lang="en-GB" smtClean="0"/>
              <a:t> </a:t>
            </a:r>
            <a:endParaRPr lang="en-US" smtClean="0"/>
          </a:p>
          <a:p>
            <a:r>
              <a:rPr lang="en-GB" smtClean="0"/>
              <a:t> </a:t>
            </a:r>
            <a:endParaRPr lang="en-US" smtClean="0"/>
          </a:p>
          <a:p>
            <a:r>
              <a:rPr lang="en-GB" smtClean="0"/>
              <a:t> </a:t>
            </a:r>
            <a:endParaRPr lang="en-US" smtClean="0"/>
          </a:p>
          <a:p>
            <a:r>
              <a:rPr lang="en-GB" smtClean="0"/>
              <a:t>  </a:t>
            </a:r>
            <a:endParaRPr lang="en-US" smtClean="0"/>
          </a:p>
          <a:p>
            <a:r>
              <a:rPr lang="en-GB" smtClean="0"/>
              <a:t> </a:t>
            </a:r>
            <a:endParaRPr lang="en-US" smtClean="0"/>
          </a:p>
          <a:p>
            <a:r>
              <a:rPr lang="en-GB" smtClean="0"/>
              <a:t> </a:t>
            </a:r>
            <a:endParaRPr lang="en-US" smtClean="0"/>
          </a:p>
          <a:p>
            <a:r>
              <a:rPr lang="en-GB" smtClean="0"/>
              <a:t> </a:t>
            </a:r>
            <a:endParaRPr lang="en-US" smtClean="0"/>
          </a:p>
          <a:p>
            <a:r>
              <a:rPr lang="en-GB" smtClean="0"/>
              <a:t> </a:t>
            </a:r>
            <a:endParaRPr lang="en-US" smtClean="0"/>
          </a:p>
          <a:p>
            <a:r>
              <a:rPr lang="en-GB" smtClean="0"/>
              <a:t> </a:t>
            </a:r>
            <a:endParaRPr lang="en-US" dirty="0"/>
          </a:p>
        </p:txBody>
      </p:sp>
      <p:graphicFrame>
        <p:nvGraphicFramePr>
          <p:cNvPr id="7" name="Diagram 6"/>
          <p:cNvGraphicFramePr/>
          <p:nvPr/>
        </p:nvGraphicFramePr>
        <p:xfrm>
          <a:off x="685800" y="228600"/>
          <a:ext cx="7772400" cy="533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ectangle 3"/>
          <p:cNvSpPr/>
          <p:nvPr/>
        </p:nvSpPr>
        <p:spPr>
          <a:xfrm>
            <a:off x="762000" y="838201"/>
            <a:ext cx="7924800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GB" b="1" dirty="0"/>
              <a:t>The duration of the action will be 30 months (this includes 5 months for winding </a:t>
            </a:r>
            <a:r>
              <a:rPr lang="en-GB" b="1" dirty="0" smtClean="0"/>
              <a:t>		up </a:t>
            </a:r>
            <a:r>
              <a:rPr lang="en-GB" b="1" dirty="0"/>
              <a:t>the action and 1 month extra in case of delay).</a:t>
            </a:r>
            <a:endParaRPr lang="en-US" b="1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-76200" y="1520017"/>
          <a:ext cx="9220200" cy="5175837"/>
        </p:xfrm>
        <a:graphic>
          <a:graphicData uri="http://schemas.openxmlformats.org/drawingml/2006/table">
            <a:tbl>
              <a:tblPr>
                <a:effectLst>
                  <a:innerShdw blurRad="63500" dist="50800" dir="16200000">
                    <a:schemeClr val="tx2">
                      <a:lumMod val="20000"/>
                      <a:lumOff val="80000"/>
                      <a:alpha val="50000"/>
                    </a:schemeClr>
                  </a:innerShdw>
                </a:effectLst>
              </a:tblPr>
              <a:tblGrid>
                <a:gridCol w="3429000"/>
                <a:gridCol w="496525"/>
                <a:gridCol w="390388"/>
                <a:gridCol w="368290"/>
                <a:gridCol w="397753"/>
                <a:gridCol w="390388"/>
                <a:gridCol w="442618"/>
                <a:gridCol w="383022"/>
                <a:gridCol w="383022"/>
                <a:gridCol w="375655"/>
                <a:gridCol w="405789"/>
                <a:gridCol w="383022"/>
                <a:gridCol w="338158"/>
                <a:gridCol w="1036570"/>
              </a:tblGrid>
              <a:tr h="313269">
                <a:tc>
                  <a:txBody>
                    <a:bodyPr/>
                    <a:lstStyle/>
                    <a:p>
                      <a:pPr marL="0" marR="0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r>
                        <a:rPr lang="en-GB" sz="1050" b="1" dirty="0">
                          <a:latin typeface="Arial"/>
                          <a:ea typeface="Times New Roman"/>
                          <a:cs typeface="Arial"/>
                        </a:rPr>
                        <a:t>Year 1</a:t>
                      </a:r>
                      <a:endParaRPr lang="en-US" sz="105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r>
                        <a:rPr lang="en-GB" sz="1050" b="1" dirty="0">
                          <a:latin typeface="Arial"/>
                          <a:ea typeface="Times New Roman"/>
                          <a:cs typeface="Arial"/>
                        </a:rPr>
                        <a:t>Semester 1</a:t>
                      </a:r>
                      <a:endParaRPr lang="en-US" sz="105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r>
                        <a:rPr lang="en-GB" sz="1050" b="1" dirty="0">
                          <a:latin typeface="Arial"/>
                          <a:ea typeface="Times New Roman"/>
                          <a:cs typeface="Arial"/>
                        </a:rPr>
                        <a:t>Semester 2</a:t>
                      </a:r>
                      <a:endParaRPr lang="en-US" sz="105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12760"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r>
                        <a:rPr lang="en-GB" sz="1050" b="1" dirty="0">
                          <a:latin typeface="Arial"/>
                          <a:ea typeface="Times New Roman"/>
                          <a:cs typeface="Arial"/>
                        </a:rPr>
                        <a:t>Activity</a:t>
                      </a:r>
                      <a:endParaRPr lang="en-US" sz="105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r>
                        <a:rPr lang="en-GB" sz="1050" b="1" dirty="0">
                          <a:latin typeface="Arial"/>
                          <a:ea typeface="Times New Roman"/>
                          <a:cs typeface="Arial"/>
                        </a:rPr>
                        <a:t>Aug</a:t>
                      </a:r>
                      <a:endParaRPr lang="en-US" sz="1050" dirty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r>
                        <a:rPr lang="en-GB" sz="1050" b="1" dirty="0">
                          <a:latin typeface="Arial"/>
                          <a:ea typeface="Times New Roman"/>
                          <a:cs typeface="Arial"/>
                        </a:rPr>
                        <a:t>2007</a:t>
                      </a:r>
                      <a:endParaRPr lang="en-US" sz="105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r>
                        <a:rPr lang="en-GB" sz="1050" b="1" dirty="0">
                          <a:latin typeface="Arial"/>
                          <a:ea typeface="Times New Roman"/>
                          <a:cs typeface="Arial"/>
                        </a:rPr>
                        <a:t>Sep</a:t>
                      </a:r>
                      <a:endParaRPr lang="en-US" sz="105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r>
                        <a:rPr lang="en-GB" sz="1050" b="1" dirty="0">
                          <a:latin typeface="Arial"/>
                          <a:ea typeface="Times New Roman"/>
                          <a:cs typeface="Arial"/>
                        </a:rPr>
                        <a:t>Oct</a:t>
                      </a:r>
                      <a:endParaRPr lang="en-US" sz="105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r>
                        <a:rPr lang="en-GB" sz="1050" b="1" dirty="0">
                          <a:latin typeface="Arial"/>
                          <a:ea typeface="Times New Roman"/>
                          <a:cs typeface="Arial"/>
                        </a:rPr>
                        <a:t>Nov</a:t>
                      </a:r>
                      <a:endParaRPr lang="en-US" sz="105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r>
                        <a:rPr lang="en-GB" sz="1050" b="1" dirty="0">
                          <a:latin typeface="Arial"/>
                          <a:ea typeface="Times New Roman"/>
                          <a:cs typeface="Arial"/>
                        </a:rPr>
                        <a:t>Dec</a:t>
                      </a:r>
                      <a:endParaRPr lang="en-US" sz="105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r>
                        <a:rPr lang="en-GB" sz="1050" b="1" dirty="0">
                          <a:latin typeface="Arial"/>
                          <a:ea typeface="Times New Roman"/>
                          <a:cs typeface="Arial"/>
                        </a:rPr>
                        <a:t>Jan</a:t>
                      </a:r>
                      <a:endParaRPr lang="en-US" sz="1050" dirty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r>
                        <a:rPr lang="en-GB" sz="1050" b="1" dirty="0">
                          <a:latin typeface="Arial"/>
                          <a:ea typeface="Times New Roman"/>
                          <a:cs typeface="Arial"/>
                        </a:rPr>
                        <a:t>2008</a:t>
                      </a:r>
                      <a:endParaRPr lang="en-US" sz="105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r>
                        <a:rPr lang="en-GB" sz="1050" b="1" dirty="0">
                          <a:latin typeface="Arial"/>
                          <a:ea typeface="Times New Roman"/>
                          <a:cs typeface="Arial"/>
                        </a:rPr>
                        <a:t>Feb</a:t>
                      </a:r>
                      <a:endParaRPr lang="en-US" sz="105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r>
                        <a:rPr lang="en-GB" sz="1050" b="1" dirty="0">
                          <a:latin typeface="Arial"/>
                          <a:ea typeface="Times New Roman"/>
                          <a:cs typeface="Arial"/>
                        </a:rPr>
                        <a:t>Mar</a:t>
                      </a:r>
                      <a:endParaRPr lang="en-US" sz="105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r>
                        <a:rPr lang="en-GB" sz="1050" b="1" dirty="0">
                          <a:latin typeface="Arial"/>
                          <a:ea typeface="Times New Roman"/>
                          <a:cs typeface="Arial"/>
                        </a:rPr>
                        <a:t>Apr</a:t>
                      </a:r>
                      <a:endParaRPr lang="en-US" sz="105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r>
                        <a:rPr lang="en-GB" sz="1050" b="1" dirty="0">
                          <a:latin typeface="Arial"/>
                          <a:ea typeface="Times New Roman"/>
                          <a:cs typeface="Arial"/>
                        </a:rPr>
                        <a:t>May</a:t>
                      </a:r>
                      <a:endParaRPr lang="en-US" sz="105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r>
                        <a:rPr lang="en-GB" sz="1050" b="1" dirty="0">
                          <a:latin typeface="Arial"/>
                          <a:ea typeface="Times New Roman"/>
                          <a:cs typeface="Arial"/>
                        </a:rPr>
                        <a:t>Jun</a:t>
                      </a:r>
                      <a:endParaRPr lang="en-US" sz="105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r>
                        <a:rPr lang="en-GB" sz="1050" b="1" dirty="0">
                          <a:latin typeface="Arial"/>
                          <a:ea typeface="Times New Roman"/>
                          <a:cs typeface="Arial"/>
                        </a:rPr>
                        <a:t>Jul</a:t>
                      </a:r>
                      <a:endParaRPr lang="en-US" sz="105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r>
                        <a:rPr lang="en-GB" sz="1050" b="1" dirty="0">
                          <a:latin typeface="Arial"/>
                          <a:ea typeface="Times New Roman"/>
                          <a:cs typeface="Arial"/>
                        </a:rPr>
                        <a:t>Implementing body</a:t>
                      </a:r>
                      <a:endParaRPr lang="en-US" sz="105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270337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r>
                        <a:rPr lang="en-GB" sz="1050" dirty="0">
                          <a:latin typeface="Arial"/>
                          <a:ea typeface="Times New Roman"/>
                          <a:cs typeface="Arial"/>
                        </a:rPr>
                        <a:t>0.1) Finalise all formalities with EC</a:t>
                      </a:r>
                      <a:endParaRPr lang="en-US" sz="105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US" sz="105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US" sz="105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highlight>
                          <a:srgbClr val="FF0000"/>
                        </a:highlight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  <a:tab pos="457200" algn="l"/>
                        </a:tabLst>
                      </a:pPr>
                      <a:r>
                        <a:rPr lang="en-GB" sz="1050" dirty="0">
                          <a:latin typeface="Arial"/>
                          <a:ea typeface="Times New Roman"/>
                          <a:cs typeface="Arial"/>
                        </a:rPr>
                        <a:t>Completed</a:t>
                      </a:r>
                      <a:endParaRPr lang="en-US" sz="105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195473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r>
                        <a:rPr lang="en-GB" sz="1050" dirty="0">
                          <a:latin typeface="Arial"/>
                          <a:ea typeface="Times New Roman"/>
                          <a:cs typeface="Arial"/>
                        </a:rPr>
                        <a:t>0.2) Establishment separate project-office</a:t>
                      </a:r>
                      <a:endParaRPr lang="en-US" sz="105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US" sz="105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US" sz="105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highlight>
                          <a:srgbClr val="FF0000"/>
                        </a:highlight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  <a:tab pos="457200" algn="l"/>
                        </a:tabLst>
                      </a:pPr>
                      <a:r>
                        <a:rPr lang="en-GB" sz="1050" dirty="0">
                          <a:latin typeface="Arial"/>
                          <a:ea typeface="Times New Roman"/>
                          <a:cs typeface="Arial"/>
                        </a:rPr>
                        <a:t>Completed</a:t>
                      </a:r>
                      <a:endParaRPr lang="en-US" sz="105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660594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  <a:tab pos="457200" algn="l"/>
                        </a:tabLst>
                      </a:pPr>
                      <a:r>
                        <a:rPr lang="en-GB" sz="1050" dirty="0">
                          <a:latin typeface="Arial"/>
                          <a:ea typeface="Times New Roman"/>
                          <a:cs typeface="Arial"/>
                        </a:rPr>
                        <a:t>3.2.1) Business meeting in Europe between Nepalese partners and EU partners for international kick-off , further introduction and more detailed planning of project:.</a:t>
                      </a:r>
                      <a:endParaRPr lang="en-US" sz="105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r>
                        <a:rPr lang="en-GB" sz="1050" dirty="0">
                          <a:latin typeface="Arial"/>
                          <a:ea typeface="Times New Roman"/>
                          <a:cs typeface="Arial"/>
                        </a:rPr>
                        <a:t>Completed </a:t>
                      </a:r>
                      <a:endParaRPr lang="en-US" sz="105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514957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r>
                        <a:rPr lang="en-GB" sz="1050" dirty="0">
                          <a:latin typeface="Arial"/>
                          <a:ea typeface="Times New Roman"/>
                          <a:cs typeface="Arial"/>
                        </a:rPr>
                        <a:t>3.2.2) Determine and sign Memoranda of Understanding (</a:t>
                      </a:r>
                      <a:r>
                        <a:rPr lang="en-GB" sz="1050" dirty="0" err="1">
                          <a:latin typeface="Arial"/>
                          <a:ea typeface="Times New Roman"/>
                          <a:cs typeface="Arial"/>
                        </a:rPr>
                        <a:t>MoU’s</a:t>
                      </a:r>
                      <a:r>
                        <a:rPr lang="en-GB" sz="1050" dirty="0">
                          <a:latin typeface="Arial"/>
                          <a:ea typeface="Times New Roman"/>
                          <a:cs typeface="Arial"/>
                        </a:rPr>
                        <a:t>) for cooperation between European partners and -Nepal. </a:t>
                      </a:r>
                      <a:endParaRPr lang="en-US" sz="105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r>
                        <a:rPr lang="en-GB" sz="1050" dirty="0">
                          <a:latin typeface="Arial"/>
                          <a:ea typeface="Times New Roman"/>
                          <a:cs typeface="Arial"/>
                        </a:rPr>
                        <a:t>Completed</a:t>
                      </a:r>
                      <a:endParaRPr lang="en-US" sz="105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171652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r>
                        <a:rPr lang="en-GB" sz="1050">
                          <a:latin typeface="Arial"/>
                          <a:ea typeface="Times New Roman"/>
                          <a:cs typeface="Arial"/>
                        </a:rPr>
                        <a:t>3.1.1) Organise a meeting for Nepalese IBOs.</a:t>
                      </a:r>
                      <a:endParaRPr lang="en-US" sz="105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r>
                        <a:rPr lang="en-GB" sz="1050" dirty="0">
                          <a:latin typeface="Arial"/>
                          <a:ea typeface="Times New Roman"/>
                          <a:cs typeface="Arial"/>
                        </a:rPr>
                        <a:t>Completed</a:t>
                      </a:r>
                      <a:endParaRPr lang="en-US" sz="105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514957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r>
                        <a:rPr lang="en-GB" sz="1050" dirty="0">
                          <a:latin typeface="Arial"/>
                          <a:ea typeface="Times New Roman"/>
                          <a:cs typeface="Arial"/>
                        </a:rPr>
                        <a:t>3.1.2) Sign cooperation agreements between -Nepal and relevant Nepalese SME business IBOs in the network</a:t>
                      </a:r>
                      <a:endParaRPr lang="en-US" sz="105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r>
                        <a:rPr lang="en-GB" sz="1050" dirty="0">
                          <a:latin typeface="Arial"/>
                          <a:ea typeface="Times New Roman"/>
                          <a:cs typeface="Arial"/>
                        </a:rPr>
                        <a:t>Completed</a:t>
                      </a:r>
                      <a:endParaRPr lang="en-US" sz="105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514957">
                <a:tc>
                  <a:txBody>
                    <a:bodyPr/>
                    <a:lstStyle/>
                    <a:p>
                      <a:pPr marL="18415" marR="0" algn="just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r>
                        <a:rPr lang="en-GB" sz="1050" dirty="0">
                          <a:latin typeface="Arial"/>
                          <a:ea typeface="Times New Roman"/>
                          <a:cs typeface="Arial"/>
                        </a:rPr>
                        <a:t>2.1.1) Assessment of opportunities in -three- sub-sectors for potential trade between SMEs in the EU counterpart countries and Nepal. </a:t>
                      </a:r>
                      <a:endParaRPr lang="en-US" sz="105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highlight>
                          <a:srgbClr val="FF0000"/>
                        </a:highlight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highlight>
                          <a:srgbClr val="FF0000"/>
                        </a:highlight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r>
                        <a:rPr lang="en-GB" sz="1050" dirty="0">
                          <a:latin typeface="Arial"/>
                          <a:ea typeface="Times New Roman"/>
                          <a:cs typeface="Arial"/>
                        </a:rPr>
                        <a:t>Completed</a:t>
                      </a:r>
                      <a:endParaRPr lang="en-US" sz="105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60083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r>
                        <a:rPr lang="en-GB" sz="1050" dirty="0">
                          <a:latin typeface="Arial"/>
                          <a:ea typeface="Times New Roman"/>
                          <a:cs typeface="Arial"/>
                        </a:rPr>
                        <a:t>1.1.1) Seminar on "Doing Business with the EU and particularly Great Britain" for IBOs in Nepal.  </a:t>
                      </a:r>
                      <a:endParaRPr lang="en-US" sz="105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US" sz="105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US" sz="105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highlight>
                          <a:srgbClr val="FF0000"/>
                        </a:highlight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r>
                        <a:rPr lang="en-GB" sz="1050" dirty="0">
                          <a:latin typeface="Arial"/>
                          <a:ea typeface="Times New Roman"/>
                          <a:cs typeface="Arial"/>
                        </a:rPr>
                        <a:t>Completed</a:t>
                      </a:r>
                      <a:r>
                        <a:rPr lang="en-GB" sz="1050" i="1" dirty="0">
                          <a:latin typeface="Arial"/>
                          <a:ea typeface="Times New Roman"/>
                          <a:cs typeface="Arial"/>
                        </a:rPr>
                        <a:t> </a:t>
                      </a:r>
                      <a:endParaRPr lang="en-US" sz="105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171652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r>
                        <a:rPr lang="en-GB" sz="1050" dirty="0">
                          <a:latin typeface="Arial"/>
                          <a:ea typeface="Times New Roman"/>
                          <a:cs typeface="Arial"/>
                        </a:rPr>
                        <a:t>4.1) Administrative monitoring</a:t>
                      </a:r>
                      <a:endParaRPr lang="en-US" sz="105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r>
                        <a:rPr lang="en-GB" sz="1050" dirty="0">
                          <a:latin typeface="Arial"/>
                          <a:ea typeface="Times New Roman"/>
                          <a:cs typeface="Arial"/>
                        </a:rPr>
                        <a:t>Completed</a:t>
                      </a:r>
                      <a:endParaRPr lang="en-US" sz="105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59648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r>
                        <a:rPr lang="en-GB" sz="1050" dirty="0">
                          <a:latin typeface="Arial"/>
                          <a:ea typeface="Times New Roman"/>
                          <a:cs typeface="Arial"/>
                        </a:rPr>
                        <a:t>4.2) Meetings Advisory Committee</a:t>
                      </a:r>
                      <a:endParaRPr lang="en-US" sz="105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r>
                        <a:rPr lang="en-GB" sz="1050" dirty="0">
                          <a:latin typeface="Arial"/>
                          <a:ea typeface="Times New Roman"/>
                          <a:cs typeface="Arial"/>
                        </a:rPr>
                        <a:t>Completed</a:t>
                      </a:r>
                      <a:endParaRPr lang="en-US" sz="105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439863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r>
                        <a:rPr lang="en-GB" sz="1050" dirty="0">
                          <a:latin typeface="Arial"/>
                          <a:ea typeface="Times New Roman"/>
                          <a:cs typeface="Arial"/>
                        </a:rPr>
                        <a:t>4.3) Independent mid-term monitoring of process and results. </a:t>
                      </a:r>
                      <a:endParaRPr lang="en-US" sz="105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r>
                        <a:rPr lang="en-GB" sz="1050" dirty="0">
                          <a:latin typeface="Arial"/>
                          <a:ea typeface="Times New Roman"/>
                          <a:cs typeface="Arial"/>
                        </a:rPr>
                        <a:t>Completed</a:t>
                      </a:r>
                      <a:endParaRPr lang="en-US" sz="105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171652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r>
                        <a:rPr lang="en-GB" sz="1050" dirty="0">
                          <a:latin typeface="Arial"/>
                          <a:ea typeface="Times New Roman"/>
                          <a:cs typeface="Arial"/>
                        </a:rPr>
                        <a:t>4.5) Administration</a:t>
                      </a:r>
                      <a:endParaRPr lang="en-US" sz="105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r>
                        <a:rPr lang="en-GB" sz="1050" dirty="0">
                          <a:latin typeface="Arial"/>
                          <a:ea typeface="Times New Roman"/>
                          <a:cs typeface="Arial"/>
                        </a:rPr>
                        <a:t>Completed</a:t>
                      </a:r>
                      <a:endParaRPr lang="en-US" sz="105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  <a:tab pos="360363" algn="l"/>
              </a:tabLst>
            </a:pPr>
            <a:r>
              <a:rPr kumimoji="0" lang="en-GB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/>
            </a:r>
            <a:br>
              <a:rPr kumimoji="0" lang="en-GB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</a:br>
            <a:endParaRPr kumimoji="0" lang="en-US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  <a:tab pos="360363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0" y="76200"/>
          <a:ext cx="9144001" cy="6640615"/>
        </p:xfrm>
        <a:graphic>
          <a:graphicData uri="http://schemas.openxmlformats.org/drawingml/2006/table">
            <a:tbl>
              <a:tblPr/>
              <a:tblGrid>
                <a:gridCol w="2721427"/>
                <a:gridCol w="406534"/>
                <a:gridCol w="391753"/>
                <a:gridCol w="369576"/>
                <a:gridCol w="399142"/>
                <a:gridCol w="391753"/>
                <a:gridCol w="444163"/>
                <a:gridCol w="384360"/>
                <a:gridCol w="384360"/>
                <a:gridCol w="376967"/>
                <a:gridCol w="407207"/>
                <a:gridCol w="384360"/>
                <a:gridCol w="329798"/>
                <a:gridCol w="1752601"/>
              </a:tblGrid>
              <a:tr h="392272">
                <a:tc>
                  <a:txBody>
                    <a:bodyPr/>
                    <a:lstStyle/>
                    <a:p>
                      <a:pPr marL="0" marR="0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r>
                        <a:rPr lang="en-GB" sz="1050" b="1" dirty="0">
                          <a:latin typeface="Arial"/>
                          <a:ea typeface="Times New Roman"/>
                          <a:cs typeface="Arial"/>
                        </a:rPr>
                        <a:t>Year 2</a:t>
                      </a:r>
                      <a:endParaRPr lang="en-US" sz="105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r>
                        <a:rPr lang="en-GB" sz="1050">
                          <a:latin typeface="Arial"/>
                          <a:ea typeface="Times New Roman"/>
                          <a:cs typeface="Arial"/>
                        </a:rPr>
                        <a:t>Semester 3</a:t>
                      </a:r>
                      <a:endParaRPr lang="en-US" sz="105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r>
                        <a:rPr lang="en-GB" sz="1050">
                          <a:latin typeface="Arial"/>
                          <a:ea typeface="Times New Roman"/>
                          <a:cs typeface="Arial"/>
                        </a:rPr>
                        <a:t>Semester 4</a:t>
                      </a:r>
                      <a:endParaRPr lang="en-US" sz="105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21307"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r>
                        <a:rPr lang="en-GB" sz="1050" b="1" dirty="0">
                          <a:latin typeface="Arial"/>
                          <a:ea typeface="Times New Roman"/>
                          <a:cs typeface="Arial"/>
                        </a:rPr>
                        <a:t>Activity</a:t>
                      </a:r>
                      <a:endParaRPr lang="en-US" sz="105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r>
                        <a:rPr lang="en-GB" sz="1050" b="1" dirty="0">
                          <a:latin typeface="Arial"/>
                          <a:ea typeface="Times New Roman"/>
                          <a:cs typeface="Arial"/>
                        </a:rPr>
                        <a:t>Aug</a:t>
                      </a:r>
                      <a:endParaRPr lang="en-US" sz="105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r>
                        <a:rPr lang="en-GB" sz="1050" b="1" dirty="0">
                          <a:latin typeface="Arial"/>
                          <a:ea typeface="Times New Roman"/>
                          <a:cs typeface="Arial"/>
                        </a:rPr>
                        <a:t>Sep</a:t>
                      </a:r>
                      <a:endParaRPr lang="en-US" sz="105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r>
                        <a:rPr lang="en-GB" sz="1050" b="1" dirty="0">
                          <a:latin typeface="Arial"/>
                          <a:ea typeface="Times New Roman"/>
                          <a:cs typeface="Arial"/>
                        </a:rPr>
                        <a:t>Oct</a:t>
                      </a:r>
                      <a:endParaRPr lang="en-US" sz="105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r>
                        <a:rPr lang="en-GB" sz="1050" b="1" dirty="0">
                          <a:latin typeface="Arial"/>
                          <a:ea typeface="Times New Roman"/>
                          <a:cs typeface="Arial"/>
                        </a:rPr>
                        <a:t>Nov</a:t>
                      </a:r>
                      <a:endParaRPr lang="en-US" sz="105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r>
                        <a:rPr lang="en-GB" sz="1050" b="1" dirty="0">
                          <a:latin typeface="Arial"/>
                          <a:ea typeface="Times New Roman"/>
                          <a:cs typeface="Arial"/>
                        </a:rPr>
                        <a:t>Dec</a:t>
                      </a:r>
                      <a:endParaRPr lang="en-US" sz="105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r>
                        <a:rPr lang="en-GB" sz="1050" b="1" dirty="0">
                          <a:latin typeface="Arial"/>
                          <a:ea typeface="Times New Roman"/>
                          <a:cs typeface="Arial"/>
                        </a:rPr>
                        <a:t>Jan 2009</a:t>
                      </a:r>
                      <a:endParaRPr lang="en-US" sz="105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r>
                        <a:rPr lang="en-GB" sz="1050" b="1" dirty="0">
                          <a:latin typeface="Arial"/>
                          <a:ea typeface="Times New Roman"/>
                          <a:cs typeface="Arial"/>
                        </a:rPr>
                        <a:t>Feb</a:t>
                      </a:r>
                      <a:endParaRPr lang="en-US" sz="105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r>
                        <a:rPr lang="en-GB" sz="1050" b="1" dirty="0">
                          <a:latin typeface="Arial"/>
                          <a:ea typeface="Times New Roman"/>
                          <a:cs typeface="Arial"/>
                        </a:rPr>
                        <a:t>Mar</a:t>
                      </a:r>
                      <a:endParaRPr lang="en-US" sz="105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r>
                        <a:rPr lang="en-GB" sz="1050" b="1">
                          <a:latin typeface="Arial"/>
                          <a:ea typeface="Times New Roman"/>
                          <a:cs typeface="Arial"/>
                        </a:rPr>
                        <a:t>Apr</a:t>
                      </a:r>
                      <a:endParaRPr lang="en-US" sz="105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r>
                        <a:rPr lang="en-GB" sz="1050" b="1">
                          <a:latin typeface="Arial"/>
                          <a:ea typeface="Times New Roman"/>
                          <a:cs typeface="Arial"/>
                        </a:rPr>
                        <a:t>May</a:t>
                      </a:r>
                      <a:endParaRPr lang="en-US" sz="105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r>
                        <a:rPr lang="en-GB" sz="1050" b="1">
                          <a:latin typeface="Arial"/>
                          <a:ea typeface="Times New Roman"/>
                          <a:cs typeface="Arial"/>
                        </a:rPr>
                        <a:t>Jun</a:t>
                      </a:r>
                      <a:endParaRPr lang="en-US" sz="105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r>
                        <a:rPr lang="en-GB" sz="1050" b="1">
                          <a:latin typeface="Arial"/>
                          <a:ea typeface="Times New Roman"/>
                          <a:cs typeface="Arial"/>
                        </a:rPr>
                        <a:t>Jul</a:t>
                      </a:r>
                      <a:endParaRPr lang="en-US" sz="105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r>
                        <a:rPr lang="en-GB" sz="1050" b="1" dirty="0">
                          <a:latin typeface="Arial"/>
                          <a:ea typeface="Times New Roman"/>
                          <a:cs typeface="Arial"/>
                        </a:rPr>
                        <a:t>Implementing body</a:t>
                      </a:r>
                      <a:endParaRPr lang="en-US" sz="105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520147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r>
                        <a:rPr lang="en-GB" sz="1050" dirty="0">
                          <a:latin typeface="Arial"/>
                          <a:ea typeface="Times New Roman"/>
                          <a:cs typeface="Arial"/>
                        </a:rPr>
                        <a:t>1.1.6) 4 marketing / international business courses for Nepalese business IBOs.</a:t>
                      </a:r>
                      <a:endParaRPr lang="en-US" sz="105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solidFill>
                          <a:srgbClr val="FFFFFF"/>
                        </a:solidFill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  <a:tab pos="457200" algn="l"/>
                        </a:tabLst>
                      </a:pPr>
                      <a:r>
                        <a:rPr lang="en-GB" sz="1050" dirty="0">
                          <a:latin typeface="Arial"/>
                          <a:ea typeface="Times New Roman"/>
                          <a:cs typeface="Arial"/>
                        </a:rPr>
                        <a:t>Completed</a:t>
                      </a:r>
                      <a:endParaRPr lang="en-US" sz="105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659017">
                <a:tc>
                  <a:txBody>
                    <a:bodyPr/>
                    <a:lstStyle/>
                    <a:p>
                      <a:pPr marL="18415" marR="0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r>
                        <a:rPr lang="en-GB" sz="1050" dirty="0">
                          <a:latin typeface="Arial"/>
                          <a:ea typeface="Times New Roman"/>
                          <a:cs typeface="Arial"/>
                        </a:rPr>
                        <a:t>2.1.2) General assessment of trade related procedures and requirements with specific reference to trade between Nepal and the EU partner </a:t>
                      </a:r>
                      <a:endParaRPr lang="en-US" sz="105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highlight>
                          <a:srgbClr val="FFFF00"/>
                        </a:highlight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highlight>
                          <a:srgbClr val="FFFF00"/>
                        </a:highlight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highlight>
                          <a:srgbClr val="FFFF00"/>
                        </a:highlight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r>
                        <a:rPr lang="en-GB" sz="1050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Ongoing</a:t>
                      </a:r>
                      <a:endParaRPr lang="en-GB" sz="1050" dirty="0">
                        <a:solidFill>
                          <a:schemeClr val="tx1"/>
                        </a:solidFill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494263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r>
                        <a:rPr lang="en-GB" sz="1050" dirty="0">
                          <a:latin typeface="Arial"/>
                          <a:ea typeface="Times New Roman"/>
                          <a:cs typeface="Arial"/>
                        </a:rPr>
                        <a:t>2.2.1) Determination of the system to exchange business information between Nepali IBOs and European partners.</a:t>
                      </a:r>
                      <a:endParaRPr lang="en-US" sz="105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r>
                        <a:rPr lang="en-GB" sz="1050" dirty="0">
                          <a:latin typeface="Arial"/>
                          <a:ea typeface="Times New Roman"/>
                          <a:cs typeface="Arial"/>
                        </a:rPr>
                        <a:t>Ongoing</a:t>
                      </a:r>
                      <a:endParaRPr lang="en-US" sz="1050" dirty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r>
                        <a:rPr lang="en-GB" sz="1050" dirty="0">
                          <a:latin typeface="Arial"/>
                          <a:ea typeface="Times New Roman"/>
                          <a:cs typeface="Arial"/>
                        </a:rPr>
                        <a:t>Lead Partner: DFSME</a:t>
                      </a:r>
                      <a:endParaRPr lang="en-US" sz="105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713394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r>
                        <a:rPr lang="en-GB" sz="1050" dirty="0">
                          <a:latin typeface="Arial"/>
                          <a:ea typeface="Times New Roman"/>
                          <a:cs typeface="Arial"/>
                        </a:rPr>
                        <a:t>1.1.3) Seminar on ‘How to arrange and carry out Match-Making activities and events’ and ‘How to prepare and participate in Trade Fairs and Exhibitions’.  </a:t>
                      </a:r>
                      <a:endParaRPr lang="en-US" sz="105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US" sz="105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US" sz="105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highlight>
                          <a:srgbClr val="FF0000"/>
                        </a:highlight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r>
                        <a:rPr lang="en-GB" sz="1050" dirty="0">
                          <a:latin typeface="Arial"/>
                          <a:ea typeface="Times New Roman"/>
                          <a:cs typeface="Arial"/>
                        </a:rPr>
                        <a:t>Completed</a:t>
                      </a:r>
                      <a:endParaRPr lang="en-US" sz="105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561743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r>
                        <a:rPr lang="en-GB" sz="1050" dirty="0">
                          <a:latin typeface="Arial"/>
                          <a:ea typeface="Times New Roman"/>
                          <a:cs typeface="Arial"/>
                        </a:rPr>
                        <a:t>1.1.2) Seminar on ‘Chamber management and Administration’ and ‘Membership Recruitment’ for IBOs in Nepal.  </a:t>
                      </a:r>
                      <a:endParaRPr lang="en-US" sz="105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  <a:tab pos="457200" algn="l"/>
                        </a:tabLst>
                      </a:pPr>
                      <a:r>
                        <a:rPr lang="en-GB" sz="1050" dirty="0">
                          <a:latin typeface="Arial"/>
                          <a:ea typeface="Times New Roman"/>
                          <a:cs typeface="Arial"/>
                        </a:rPr>
                        <a:t>Completed</a:t>
                      </a:r>
                      <a:endParaRPr lang="en-US" sz="105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407159"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r>
                        <a:rPr lang="en-GB" sz="1050" dirty="0">
                          <a:latin typeface="Arial"/>
                          <a:ea typeface="Times New Roman"/>
                          <a:cs typeface="Arial"/>
                        </a:rPr>
                        <a:t>1.1.5)  Training on relevant EU/WTO quality and social standards issues applicable.</a:t>
                      </a:r>
                      <a:endParaRPr lang="en-US" sz="105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300"/>
                        </a:spcBef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180340" algn="l"/>
                          <a:tab pos="360045" algn="l"/>
                        </a:tabLst>
                      </a:pPr>
                      <a:r>
                        <a:rPr lang="en-GB" sz="1050" dirty="0">
                          <a:latin typeface="Arial"/>
                          <a:ea typeface="Times New Roman"/>
                          <a:cs typeface="Arial"/>
                        </a:rPr>
                        <a:t>Completed</a:t>
                      </a:r>
                      <a:endParaRPr lang="en-US" sz="105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659017"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r>
                        <a:rPr lang="en-GB" sz="1050" dirty="0">
                          <a:latin typeface="Arial"/>
                          <a:ea typeface="Times New Roman"/>
                          <a:cs typeface="Arial"/>
                        </a:rPr>
                        <a:t>1.1.4) Seminar on International Documents and Payments’ and ‘Regional policy in Economy and Infrastructure -Lobbying and Advocacy-.</a:t>
                      </a:r>
                      <a:endParaRPr lang="en-US" sz="105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C0C0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r>
                        <a:rPr lang="en-GB" sz="1050" dirty="0">
                          <a:latin typeface="Arial"/>
                          <a:ea typeface="Times New Roman"/>
                          <a:cs typeface="Arial"/>
                        </a:rPr>
                        <a:t>Completed</a:t>
                      </a:r>
                      <a:endParaRPr lang="en-US" sz="105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494263"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r>
                        <a:rPr lang="en-GB" sz="1050" dirty="0">
                          <a:latin typeface="Arial"/>
                          <a:ea typeface="Times New Roman"/>
                          <a:cs typeface="Arial"/>
                        </a:rPr>
                        <a:t>1.1.7) Training of Trainers course to Nepalese business IBOs on trade promotion services aimed at the EU market.</a:t>
                      </a:r>
                      <a:endParaRPr lang="en-US" sz="105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C0C0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r>
                        <a:rPr lang="en-GB" sz="1050" dirty="0">
                          <a:latin typeface="Arial"/>
                          <a:ea typeface="Times New Roman"/>
                          <a:cs typeface="Arial"/>
                        </a:rPr>
                        <a:t>Completed</a:t>
                      </a:r>
                      <a:r>
                        <a:rPr lang="en-GB" sz="1050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Arial"/>
                        </a:rPr>
                        <a:t> </a:t>
                      </a:r>
                      <a:endParaRPr lang="en-US" sz="105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659017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r>
                        <a:rPr lang="en-GB" sz="1050" dirty="0">
                          <a:latin typeface="Arial"/>
                          <a:ea typeface="Times New Roman"/>
                          <a:cs typeface="Arial"/>
                        </a:rPr>
                        <a:t>2.2.3) Preparation of first annual EU Trade Report by -Nepal -with support of European and Nepalese IBOs- for Nepalese IBOs and their members.</a:t>
                      </a:r>
                      <a:endParaRPr lang="en-US" sz="105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C0C0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C0C0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C0C0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r>
                        <a:rPr lang="en-GB" sz="1050" dirty="0">
                          <a:latin typeface="Arial"/>
                          <a:ea typeface="Times New Roman"/>
                          <a:cs typeface="Arial"/>
                        </a:rPr>
                        <a:t>Ongoing</a:t>
                      </a:r>
                      <a:endParaRPr lang="en-US" sz="105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1647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r>
                        <a:rPr lang="en-GB" sz="1050" dirty="0">
                          <a:latin typeface="Arial"/>
                          <a:ea typeface="Times New Roman"/>
                          <a:cs typeface="Arial"/>
                        </a:rPr>
                        <a:t>4.1) Administrative monitoring</a:t>
                      </a:r>
                      <a:endParaRPr lang="en-US" sz="105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C0C0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C0C0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C0C0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r>
                        <a:rPr lang="en-GB" sz="1050" dirty="0">
                          <a:latin typeface="Arial"/>
                          <a:ea typeface="Times New Roman"/>
                          <a:cs typeface="Arial"/>
                        </a:rPr>
                        <a:t>Completed</a:t>
                      </a:r>
                      <a:endParaRPr lang="en-US" sz="105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1647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r>
                        <a:rPr lang="en-GB" sz="1050" dirty="0">
                          <a:latin typeface="Arial"/>
                          <a:ea typeface="Times New Roman"/>
                          <a:cs typeface="Arial"/>
                        </a:rPr>
                        <a:t>4.2) Meetings Advisory Committee</a:t>
                      </a:r>
                      <a:endParaRPr lang="en-US" sz="105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C0C0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C0C0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r>
                        <a:rPr lang="en-GB" sz="1050" dirty="0">
                          <a:latin typeface="Arial"/>
                          <a:ea typeface="Times New Roman"/>
                          <a:cs typeface="Arial"/>
                        </a:rPr>
                        <a:t>Completed</a:t>
                      </a:r>
                      <a:endParaRPr lang="en-US" sz="105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1647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r>
                        <a:rPr lang="en-GB" sz="1050">
                          <a:latin typeface="Arial"/>
                          <a:ea typeface="Times New Roman"/>
                          <a:cs typeface="Arial"/>
                        </a:rPr>
                        <a:t>4.5) Administration</a:t>
                      </a:r>
                      <a:endParaRPr lang="en-US" sz="105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C0C0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C0C0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C0C0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C0C0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C0C0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C0C0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C0C0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C0C0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C0C0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C0C0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C0C0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C0C0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r>
                        <a:rPr lang="en-GB" sz="1050" dirty="0">
                          <a:latin typeface="Arial"/>
                          <a:ea typeface="Times New Roman"/>
                          <a:cs typeface="Arial"/>
                        </a:rPr>
                        <a:t>Completed</a:t>
                      </a:r>
                      <a:endParaRPr lang="en-US" sz="105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1647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r>
                        <a:rPr lang="en-GB" sz="1050" dirty="0">
                          <a:latin typeface="Arial"/>
                          <a:ea typeface="Times New Roman"/>
                          <a:cs typeface="Arial"/>
                        </a:rPr>
                        <a:t>4.6) Reporting</a:t>
                      </a:r>
                      <a:endParaRPr lang="en-US" sz="105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C0C0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r>
                        <a:rPr lang="en-GB" sz="1050" dirty="0">
                          <a:latin typeface="Arial"/>
                          <a:ea typeface="Times New Roman"/>
                          <a:cs typeface="Arial"/>
                        </a:rPr>
                        <a:t>Completed</a:t>
                      </a:r>
                      <a:endParaRPr lang="en-US" sz="105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5483" marR="45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0" y="381000"/>
          <a:ext cx="9144001" cy="6068125"/>
        </p:xfrm>
        <a:graphic>
          <a:graphicData uri="http://schemas.openxmlformats.org/drawingml/2006/table">
            <a:tbl>
              <a:tblPr>
                <a:effectLst/>
              </a:tblPr>
              <a:tblGrid>
                <a:gridCol w="3068576"/>
                <a:gridCol w="530935"/>
                <a:gridCol w="388375"/>
                <a:gridCol w="366390"/>
                <a:gridCol w="395701"/>
                <a:gridCol w="388375"/>
                <a:gridCol w="440334"/>
                <a:gridCol w="3565315"/>
              </a:tblGrid>
              <a:tr h="371220">
                <a:tc>
                  <a:txBody>
                    <a:bodyPr/>
                    <a:lstStyle/>
                    <a:p>
                      <a:pPr marL="0" marR="0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r>
                        <a:rPr lang="en-GB" sz="105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Times New Roman"/>
                          <a:cs typeface="Arial"/>
                        </a:rPr>
                        <a:t>Year 3 (wind-up of project)</a:t>
                      </a:r>
                      <a:endParaRPr lang="en-US" sz="105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r>
                        <a:rPr lang="en-GB" sz="105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Times New Roman"/>
                          <a:cs typeface="Arial"/>
                        </a:rPr>
                        <a:t>Semester 5</a:t>
                      </a:r>
                      <a:endParaRPr lang="en-US" sz="105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868237"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r>
                        <a:rPr lang="en-GB" sz="1050" b="1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Activity</a:t>
                      </a:r>
                      <a:endParaRPr lang="en-US" sz="105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r>
                        <a:rPr lang="en-GB" sz="1050" b="1">
                          <a:effectLst/>
                          <a:latin typeface="Arial"/>
                          <a:ea typeface="Times New Roman"/>
                          <a:cs typeface="Arial"/>
                        </a:rPr>
                        <a:t>Aug</a:t>
                      </a:r>
                      <a:endParaRPr lang="en-US" sz="105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r>
                        <a:rPr lang="en-GB" sz="1050" b="1">
                          <a:effectLst/>
                          <a:latin typeface="Arial"/>
                          <a:ea typeface="Times New Roman"/>
                          <a:cs typeface="Arial"/>
                        </a:rPr>
                        <a:t>Sep</a:t>
                      </a:r>
                      <a:endParaRPr lang="en-US" sz="105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r>
                        <a:rPr lang="en-GB" sz="1050" b="1">
                          <a:effectLst/>
                          <a:latin typeface="Arial"/>
                          <a:ea typeface="Times New Roman"/>
                          <a:cs typeface="Arial"/>
                        </a:rPr>
                        <a:t>Oct</a:t>
                      </a:r>
                      <a:endParaRPr lang="en-US" sz="105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r>
                        <a:rPr lang="en-GB" sz="1050" b="1">
                          <a:effectLst/>
                          <a:latin typeface="Arial"/>
                          <a:ea typeface="Times New Roman"/>
                          <a:cs typeface="Arial"/>
                        </a:rPr>
                        <a:t>Nov</a:t>
                      </a:r>
                      <a:endParaRPr lang="en-US" sz="105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r>
                        <a:rPr lang="en-GB" sz="1050" b="1">
                          <a:effectLst/>
                          <a:latin typeface="Arial"/>
                          <a:ea typeface="Times New Roman"/>
                          <a:cs typeface="Arial"/>
                        </a:rPr>
                        <a:t>Dec</a:t>
                      </a:r>
                      <a:endParaRPr lang="en-US" sz="105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r>
                        <a:rPr lang="en-GB" sz="1050" b="1">
                          <a:effectLst/>
                          <a:latin typeface="Arial"/>
                          <a:ea typeface="Times New Roman"/>
                          <a:cs typeface="Arial"/>
                        </a:rPr>
                        <a:t>Jan</a:t>
                      </a:r>
                      <a:endParaRPr lang="en-US" sz="105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r>
                        <a:rPr lang="en-GB" sz="1050" b="1">
                          <a:effectLst/>
                          <a:latin typeface="Arial"/>
                          <a:ea typeface="Times New Roman"/>
                          <a:cs typeface="Arial"/>
                        </a:rPr>
                        <a:t>2010</a:t>
                      </a:r>
                      <a:endParaRPr lang="en-US" sz="105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r>
                        <a:rPr lang="en-GB" sz="1050" b="1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Implementing body</a:t>
                      </a:r>
                      <a:endParaRPr lang="en-US" sz="105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1046543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r>
                        <a:rPr lang="en-GB" sz="105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2.2.2) Direct mailing campaign to raise awareness among Nepalese SMEs of business opportunities in Europe and available knowledge among Nepalese IBOs. </a:t>
                      </a:r>
                      <a:endParaRPr lang="en-US" sz="105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effectLst/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effectLst/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effectLst/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C0C0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effectLst/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effectLst/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effectLst/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r>
                        <a:rPr lang="en-GB" sz="105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Ongoing</a:t>
                      </a:r>
                      <a:endParaRPr lang="en-US" sz="105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857066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r>
                        <a:rPr lang="en-GB" sz="105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3.2.3) Business meeting in for closure of the project, agree on future cooperation and evaluate the process and the results of the project.</a:t>
                      </a:r>
                      <a:endParaRPr lang="en-US" sz="105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effectLst/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effectLst/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effectLst/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C0C0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effectLst/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effectLst/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effectLst/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  <a:tab pos="457200" algn="l"/>
                        </a:tabLst>
                      </a:pPr>
                      <a:r>
                        <a:rPr lang="en-US" sz="1050" dirty="0" smtClean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Schedule</a:t>
                      </a:r>
                      <a:r>
                        <a:rPr lang="en-US" sz="1050" baseline="0" dirty="0" smtClean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on 31 August /01 September 2009 in Copenhagen, Denmark</a:t>
                      </a:r>
                      <a:endParaRPr lang="en-US" sz="105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37122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r>
                        <a:rPr lang="en-GB" sz="105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4.1) Administrative monitoring</a:t>
                      </a:r>
                      <a:endParaRPr lang="en-US" sz="105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>
                        <a:effectLst/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C0C0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effectLst/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effectLst/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>
                        <a:effectLst/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C0C0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effectLst/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effectLst/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r>
                        <a:rPr lang="en-GB" sz="1050" dirty="0" smtClean="0">
                          <a:effectLst/>
                          <a:latin typeface="Arial"/>
                          <a:ea typeface="Times New Roman"/>
                          <a:cs typeface="Arial"/>
                        </a:rPr>
                        <a:t>Will</a:t>
                      </a:r>
                      <a:r>
                        <a:rPr lang="en-GB" sz="1050" baseline="0" dirty="0" smtClean="0">
                          <a:effectLst/>
                          <a:latin typeface="Arial"/>
                          <a:ea typeface="Times New Roman"/>
                          <a:cs typeface="Arial"/>
                        </a:rPr>
                        <a:t> take place on completion of all project activities by </a:t>
                      </a:r>
                      <a:r>
                        <a:rPr lang="en-GB" sz="1050" dirty="0" smtClean="0">
                          <a:effectLst/>
                          <a:latin typeface="Arial"/>
                          <a:ea typeface="Times New Roman"/>
                          <a:cs typeface="Arial"/>
                        </a:rPr>
                        <a:t>Independent  </a:t>
                      </a:r>
                      <a:r>
                        <a:rPr lang="en-GB" sz="105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Expert on EC grants</a:t>
                      </a:r>
                      <a:endParaRPr lang="en-US" sz="105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37122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r>
                        <a:rPr lang="en-GB" sz="105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4.2) Meetings Advisory Committee</a:t>
                      </a:r>
                      <a:endParaRPr lang="en-US" sz="105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effectLst/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effectLst/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effectLst/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effectLst/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effectLst/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effectLst/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r>
                        <a:rPr lang="en-GB" sz="1050" dirty="0" smtClean="0">
                          <a:effectLst/>
                          <a:latin typeface="Arial"/>
                          <a:ea typeface="Times New Roman"/>
                          <a:cs typeface="Arial"/>
                        </a:rPr>
                        <a:t>4 Advisory Committee  meeting s to be completed</a:t>
                      </a:r>
                      <a:endParaRPr lang="en-US" sz="105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74243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r>
                        <a:rPr lang="en-GB" sz="105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4.4 Independent evaluation of process and results. </a:t>
                      </a:r>
                      <a:endParaRPr lang="en-US" sz="105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effectLst/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effectLst/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effectLst/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effectLst/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>
                        <a:effectLst/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C0C0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effectLst/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r>
                        <a:rPr lang="en-GB" sz="1050" dirty="0" smtClean="0">
                          <a:effectLst/>
                          <a:latin typeface="Arial"/>
                          <a:ea typeface="Times New Roman"/>
                          <a:cs typeface="Arial"/>
                        </a:rPr>
                        <a:t>Will take</a:t>
                      </a:r>
                      <a:r>
                        <a:rPr lang="en-GB" sz="1050" baseline="0" dirty="0" smtClean="0">
                          <a:effectLst/>
                          <a:latin typeface="Arial"/>
                          <a:ea typeface="Times New Roman"/>
                          <a:cs typeface="Arial"/>
                        </a:rPr>
                        <a:t> place on completion of all activities by </a:t>
                      </a:r>
                      <a:r>
                        <a:rPr lang="en-GB" sz="1050" dirty="0" smtClean="0">
                          <a:effectLst/>
                          <a:latin typeface="Arial"/>
                          <a:ea typeface="Times New Roman"/>
                          <a:cs typeface="Arial"/>
                        </a:rPr>
                        <a:t>Nepalese </a:t>
                      </a:r>
                      <a:r>
                        <a:rPr lang="en-GB" sz="105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Consultant</a:t>
                      </a:r>
                      <a:endParaRPr lang="en-US" sz="105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37122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r>
                        <a:rPr lang="en-GB" sz="105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4.5) </a:t>
                      </a:r>
                      <a:r>
                        <a:rPr lang="en-GB" sz="1050" dirty="0" smtClean="0">
                          <a:effectLst/>
                          <a:latin typeface="Arial"/>
                          <a:ea typeface="Times New Roman"/>
                          <a:cs typeface="Arial"/>
                        </a:rPr>
                        <a:t>Administration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 smtClean="0">
                        <a:effectLst/>
                        <a:latin typeface="Arial"/>
                        <a:ea typeface="Times New Roman"/>
                        <a:cs typeface="Arial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US" sz="105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>
                        <a:effectLst/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C0C0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effectLst/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effectLst/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effectLst/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C0C0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effectLst/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effectLst/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r>
                        <a:rPr lang="en-GB" sz="1050" dirty="0" smtClean="0">
                          <a:effectLst/>
                          <a:latin typeface="Arial"/>
                          <a:ea typeface="Times New Roman"/>
                          <a:cs typeface="Arial"/>
                        </a:rPr>
                        <a:t>-Nepal</a:t>
                      </a:r>
                      <a:endParaRPr lang="en-GB" sz="1050" dirty="0">
                        <a:effectLst/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33721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r>
                        <a:rPr lang="en-GB" sz="105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4.6) </a:t>
                      </a:r>
                      <a:r>
                        <a:rPr lang="en-GB" sz="1050" dirty="0" smtClean="0">
                          <a:effectLst/>
                          <a:latin typeface="Arial"/>
                          <a:ea typeface="Times New Roman"/>
                          <a:cs typeface="Arial"/>
                        </a:rPr>
                        <a:t>Reporting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 smtClean="0">
                        <a:effectLst/>
                        <a:latin typeface="Arial"/>
                        <a:ea typeface="Times New Roman"/>
                        <a:cs typeface="Arial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US" sz="105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effectLst/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effectLst/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effectLst/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effectLst/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>
                        <a:effectLst/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C0C0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effectLst/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r>
                        <a:rPr lang="en-GB" sz="1050" dirty="0" smtClean="0">
                          <a:effectLst/>
                          <a:latin typeface="Arial"/>
                          <a:ea typeface="Times New Roman"/>
                          <a:cs typeface="Arial"/>
                        </a:rPr>
                        <a:t>-Nepal</a:t>
                      </a:r>
                      <a:endParaRPr lang="en-GB" sz="1050" dirty="0">
                        <a:effectLst/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37122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r>
                        <a:rPr lang="en-GB" sz="105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4.7) </a:t>
                      </a:r>
                      <a:r>
                        <a:rPr lang="en-GB" sz="1050" dirty="0" smtClean="0">
                          <a:effectLst/>
                          <a:latin typeface="Arial"/>
                          <a:ea typeface="Times New Roman"/>
                          <a:cs typeface="Arial"/>
                        </a:rPr>
                        <a:t>Audit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 smtClean="0">
                        <a:effectLst/>
                        <a:latin typeface="Arial"/>
                        <a:ea typeface="Times New Roman"/>
                        <a:cs typeface="Arial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US" sz="105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effectLst/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>
                        <a:effectLst/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C0C0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effectLst/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effectLst/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>
                        <a:effectLst/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C0C0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endParaRPr lang="en-GB" sz="1050" dirty="0">
                        <a:effectLst/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</a:tabLst>
                      </a:pPr>
                      <a:r>
                        <a:rPr lang="en-GB" sz="105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Chartered accountant</a:t>
                      </a:r>
                      <a:endParaRPr lang="en-US" sz="105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584</Words>
  <Application>Microsoft Office PowerPoint</Application>
  <PresentationFormat>On-screen Show (4:3)</PresentationFormat>
  <Paragraphs>146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Slide 1</vt:lpstr>
      <vt:lpstr>Slide 2</vt:lpstr>
      <vt:lpstr>Slide 3</vt:lpstr>
    </vt:vector>
  </TitlesOfParts>
  <Company>Deftones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 of action </dc:title>
  <dc:creator>User</dc:creator>
  <cp:lastModifiedBy>user</cp:lastModifiedBy>
  <cp:revision>15</cp:revision>
  <dcterms:created xsi:type="dcterms:W3CDTF">2009-08-27T10:45:06Z</dcterms:created>
  <dcterms:modified xsi:type="dcterms:W3CDTF">2009-08-27T12:58:43Z</dcterms:modified>
</cp:coreProperties>
</file>